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64" r:id="rId5"/>
    <p:sldId id="265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2"/>
  </p:normalViewPr>
  <p:slideViewPr>
    <p:cSldViewPr snapToGrid="0">
      <p:cViewPr varScale="1">
        <p:scale>
          <a:sx n="96" d="100"/>
          <a:sy n="96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D4B88-89B0-734C-9CD9-AD25A117323B}" type="datetimeFigureOut">
              <a:rPr lang="sv-SE" smtClean="0"/>
              <a:t>2024-11-25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1E9B6-263D-3742-BC86-8B32D522E4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33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bildobjekt 1">
            <a:extLst>
              <a:ext uri="{FF2B5EF4-FFF2-40B4-BE49-F238E27FC236}">
                <a16:creationId xmlns:a16="http://schemas.microsoft.com/office/drawing/2014/main" id="{8BFD8089-EAF6-C07B-1C7B-78C446F996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Platshållare för anteckningar 2">
            <a:extLst>
              <a:ext uri="{FF2B5EF4-FFF2-40B4-BE49-F238E27FC236}">
                <a16:creationId xmlns:a16="http://schemas.microsoft.com/office/drawing/2014/main" id="{5A03B5B8-3716-EAF9-CF87-7FE4D4F2BD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Ca 1024-1250</a:t>
            </a:r>
          </a:p>
        </p:txBody>
      </p:sp>
      <p:sp>
        <p:nvSpPr>
          <p:cNvPr id="14340" name="Platshållare för bildnummer 3">
            <a:extLst>
              <a:ext uri="{FF2B5EF4-FFF2-40B4-BE49-F238E27FC236}">
                <a16:creationId xmlns:a16="http://schemas.microsoft.com/office/drawing/2014/main" id="{B92EC69D-CAE6-E332-5547-20FDBEC11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9F13F4-A943-8349-8C15-1BEDD2A73D36}" type="slidenum">
              <a:rPr lang="sv-SE" altLang="sv-SE"/>
              <a:pPr eaLnBrk="1" hangingPunct="1"/>
              <a:t>3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tshållare för bildobjekt 1">
            <a:extLst>
              <a:ext uri="{FF2B5EF4-FFF2-40B4-BE49-F238E27FC236}">
                <a16:creationId xmlns:a16="http://schemas.microsoft.com/office/drawing/2014/main" id="{6288CF64-344F-F447-AE9B-4D994BC50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Platshållare för anteckningar 2">
            <a:extLst>
              <a:ext uri="{FF2B5EF4-FFF2-40B4-BE49-F238E27FC236}">
                <a16:creationId xmlns:a16="http://schemas.microsoft.com/office/drawing/2014/main" id="{268B78C8-C3E4-EC42-AEDB-E418E37DB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32771" name="Platshållare för bildnummer 3">
            <a:extLst>
              <a:ext uri="{FF2B5EF4-FFF2-40B4-BE49-F238E27FC236}">
                <a16:creationId xmlns:a16="http://schemas.microsoft.com/office/drawing/2014/main" id="{977D2E1F-07C1-1A42-A2A1-93BBBDE29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5D021F-00B8-E247-BC92-1EE15351A329}" type="slidenum">
              <a:rPr lang="sv-SE" altLang="sv-SE"/>
              <a:pPr/>
              <a:t>8</a:t>
            </a:fld>
            <a:endParaRPr lang="sv-SE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2C6A4D-169E-E16D-95AA-28AE38FB9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2DEC44D-3AEA-D950-994B-B0F7CBAAB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688D51-B67D-EC09-EE3D-52D3622E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7A52-0541-844E-994D-211D17FE8E88}" type="datetimeFigureOut">
              <a:rPr lang="sv-SE" smtClean="0"/>
              <a:t>2024-11-25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13B4F4-75DF-555D-287B-2DA4792B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819AB0-FECA-5B2C-E749-540CB335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3BF0-AF72-8E4E-A487-5EFC02694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51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69588A-F280-ACED-F922-4FD4211B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05BC63A-940F-C45E-4F03-3E445243B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CC5894-8B89-82C4-2F5E-DB9C059A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7A52-0541-844E-994D-211D17FE8E88}" type="datetimeFigureOut">
              <a:rPr lang="sv-SE" smtClean="0"/>
              <a:t>2024-11-25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FBBD9A-E33E-6575-3D6F-5234662A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C50541-293D-9BF5-099C-8F7AA080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3BF0-AF72-8E4E-A487-5EFC02694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803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A334D4C-5BFB-977C-062F-EA48F3DD5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09F4C1D-3480-ED05-31F0-7A86AF639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ABEEB4-60AD-EE6E-DCAA-C7A8AA37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7A52-0541-844E-994D-211D17FE8E88}" type="datetimeFigureOut">
              <a:rPr lang="sv-SE" smtClean="0"/>
              <a:t>2024-11-25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418E87-8F2A-FFED-8D3F-A9F2CC06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AFB733-C1B5-92C6-4A18-DD56D9A7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3BF0-AF72-8E4E-A487-5EFC02694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330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BE5F6-1CB6-DDF3-5C1E-DDEF30DFB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A520C-BC6E-3C9A-E7E9-C51E2B58E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86F44-7115-4C0E-DBD3-A2C072BC2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03947-CAFF-6F4C-BC8E-45A43113EF0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3102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9006D1-DD92-22E3-07A2-9FAF18BFA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9B3824-0B19-46C7-EF20-0D1D2E2BC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F49BBF-FFDA-1B04-D023-A62DBBD0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7A52-0541-844E-994D-211D17FE8E88}" type="datetimeFigureOut">
              <a:rPr lang="sv-SE" smtClean="0"/>
              <a:t>2024-11-25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D19BCD-5B67-D028-8B3A-DC1BAA08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8FB67A-DDA9-21B4-29B8-268C2A23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3BF0-AF72-8E4E-A487-5EFC02694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52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D5B3E0-561C-1134-5EBE-E8E3C97E2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E02E958-AD1C-32E2-C481-D3A1D2449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72899B-48A7-6EB5-AB07-230A5513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7A52-0541-844E-994D-211D17FE8E88}" type="datetimeFigureOut">
              <a:rPr lang="sv-SE" smtClean="0"/>
              <a:t>2024-11-25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6AE479-BFE1-889F-809D-8F159A52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FBA8D2-A473-5EE3-E8EF-9F66ECE9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3BF0-AF72-8E4E-A487-5EFC02694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539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095913-3929-855A-BAA3-ADFB9D00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00B696-16F9-0632-9E36-59E82C39A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68F4EF2-7C58-A075-2E8B-162C097C0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4B02F3C-174E-2172-72C9-E7C081CC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7A52-0541-844E-994D-211D17FE8E88}" type="datetimeFigureOut">
              <a:rPr lang="sv-SE" smtClean="0"/>
              <a:t>2024-11-25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59DB3A6-9DB9-3D46-10D9-1D743CD4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4D2615-58FC-686D-9CFD-1442C3EB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3BF0-AF72-8E4E-A487-5EFC02694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35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1C64CD-D9C8-AC43-F92F-2D50BB5E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CC552A-AC05-06A1-6A8E-5E5E6A0B9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3FADCA-B6BE-3C8E-E3D8-4688F38E0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7AA548B-1726-72F6-4E12-D9FF65F73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C259021-6E09-FE94-4C70-BF1415EFB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6A551E7-8B64-4DAE-2337-1908EBB1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7A52-0541-844E-994D-211D17FE8E88}" type="datetimeFigureOut">
              <a:rPr lang="sv-SE" smtClean="0"/>
              <a:t>2024-11-25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C1FDFB0-93DD-87D0-297D-6936DA8CE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408811A-0F35-2007-A3B1-10D67F63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3BF0-AF72-8E4E-A487-5EFC02694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95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B08C2-DD4D-87E6-536D-FD08E8A6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0908A5-2B4B-4572-D24B-835BA07FF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7A52-0541-844E-994D-211D17FE8E88}" type="datetimeFigureOut">
              <a:rPr lang="sv-SE" smtClean="0"/>
              <a:t>2024-11-25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4158116-43AF-5CA6-C3CB-401A92D4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9B37026-1B61-6F12-CBA8-37A08878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3BF0-AF72-8E4E-A487-5EFC02694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5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4412B72-4376-A9A2-C575-6DFD5159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7A52-0541-844E-994D-211D17FE8E88}" type="datetimeFigureOut">
              <a:rPr lang="sv-SE" smtClean="0"/>
              <a:t>2024-11-25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7D76D34-411D-64EE-9BCB-BE809B5F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FEDDF56-5B7D-CCC5-B8AE-F3383C53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3BF0-AF72-8E4E-A487-5EFC02694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627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50E4C0-8E95-988C-F68E-BEE49FEE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CBE453-5B97-346D-FF17-151B45E5E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DD8889-59BF-5DA4-27B4-7F67207E6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066BF7-2183-DE2F-1282-892E0010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7A52-0541-844E-994D-211D17FE8E88}" type="datetimeFigureOut">
              <a:rPr lang="sv-SE" smtClean="0"/>
              <a:t>2024-11-25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0DD566D-63C1-3C79-BB62-16B0AF93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0902B53-45E8-EADF-86A8-1AA8D830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3BF0-AF72-8E4E-A487-5EFC02694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35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3566C2-6A7A-25D6-5A42-BADEF13C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1FA50D9-0773-4C96-CA66-78A85681C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26395B-5658-0952-4BA2-9B98796E1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1A244E-459B-BA75-0297-8171B14E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7A52-0541-844E-994D-211D17FE8E88}" type="datetimeFigureOut">
              <a:rPr lang="sv-SE" smtClean="0"/>
              <a:t>2024-11-25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768621-5357-C072-C6C9-677C6F9D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587A18-6600-E0CA-5C43-C67BAE96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3BF0-AF72-8E4E-A487-5EFC02694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78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33A808-523C-7A93-BB7E-9173DD05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8760BA-7A7A-2176-152A-847E34A54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684D0C-06E3-77EC-7DD7-D06DEF71B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9F7A52-0541-844E-994D-211D17FE8E88}" type="datetimeFigureOut">
              <a:rPr lang="sv-SE" smtClean="0"/>
              <a:t>2024-11-25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3AF1B5-4CEE-B495-9BDA-8431C0754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1D71F-DC47-BAC7-243B-DBB3687BB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D13BF0-AF72-8E4E-A487-5EFC02694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994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SVw0iye9Gw?feature=oembed" TargetMode="External"/><Relationship Id="rId6" Type="http://schemas.openxmlformats.org/officeDocument/2006/relationships/hyperlink" Target="https://youtu.be/MSajw0CiVwI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jSVw0iye9G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SVw0iye9Gw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E40745-3A53-1297-A6A0-87336B407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sv-SE" sz="5200" dirty="0"/>
              <a:t>Om jiddisch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76B51A9-F689-5AC3-4B6F-CFE4607E1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>
            <a:normAutofit/>
          </a:bodyPr>
          <a:lstStyle/>
          <a:p>
            <a:pPr algn="l"/>
            <a:r>
              <a:rPr lang="sv-SE" dirty="0"/>
              <a:t>Kort historik</a:t>
            </a:r>
          </a:p>
        </p:txBody>
      </p:sp>
      <p:pic>
        <p:nvPicPr>
          <p:cNvPr id="4" name="Picture 2" descr="http://medeltiden.kalmarlansmuseum.se/bilder/2-2-1.jpg">
            <a:extLst>
              <a:ext uri="{FF2B5EF4-FFF2-40B4-BE49-F238E27FC236}">
                <a16:creationId xmlns:a16="http://schemas.microsoft.com/office/drawing/2014/main" id="{4FA2B348-D4A5-6941-E3A5-B34CA432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2" b="7991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60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107DB64-55FF-7BC1-B033-DBB46D040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/>
              <a:t>Minoritetsspråksstadgan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2FF5E14-C8ED-6607-E7C7-CC6705EE30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SE" altLang="sv-SE" sz="2000"/>
              <a:t>    Två villkor måste uppfyllas för att språket ska få ställning som nationellt minoritetsspråk.</a:t>
            </a:r>
          </a:p>
          <a:p>
            <a:pPr eaLnBrk="1" hangingPunct="1">
              <a:buFontTx/>
              <a:buNone/>
            </a:pPr>
            <a:r>
              <a:rPr lang="sv-SE" altLang="sv-SE" sz="2000"/>
              <a:t>1. Det ska vara ett språk och inte en dialekt.</a:t>
            </a:r>
          </a:p>
          <a:p>
            <a:pPr eaLnBrk="1" hangingPunct="1">
              <a:buFontTx/>
              <a:buNone/>
            </a:pPr>
            <a:r>
              <a:rPr lang="sv-SE" altLang="sv-SE" sz="2000"/>
              <a:t>2. Det ska ha talats kontinuerligt i Sverige i minst tre generationer eller ungefär hundra år.</a:t>
            </a:r>
          </a:p>
          <a:p>
            <a:pPr eaLnBrk="1" hangingPunct="1">
              <a:buFontTx/>
              <a:buNone/>
            </a:pPr>
            <a:r>
              <a:rPr lang="sv-SE" altLang="sv-SE" sz="2000"/>
              <a:t>     I praktiken finns också ett tredje villkor, nämligen att språkets talare själva önskar att språket ska få ställning som nationellt minoritetsspråk.</a:t>
            </a:r>
          </a:p>
          <a:p>
            <a:pPr eaLnBrk="1" hangingPunct="1"/>
            <a:endParaRPr lang="sv-SE" altLang="sv-SE" sz="2000"/>
          </a:p>
        </p:txBody>
      </p:sp>
      <p:pic>
        <p:nvPicPr>
          <p:cNvPr id="8196" name="Picture 4" descr="250px-Aaron_Isaac">
            <a:extLst>
              <a:ext uri="{FF2B5EF4-FFF2-40B4-BE49-F238E27FC236}">
                <a16:creationId xmlns:a16="http://schemas.microsoft.com/office/drawing/2014/main" id="{82CAFDC3-DE69-7DAE-5075-7B7F67D1D80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6" y="1628775"/>
            <a:ext cx="3471863" cy="4319588"/>
          </a:xfrm>
          <a:noFill/>
        </p:spPr>
      </p:pic>
    </p:spTree>
    <p:extLst>
      <p:ext uri="{BB962C8B-B14F-4D97-AF65-F5344CB8AC3E}">
        <p14:creationId xmlns:p14="http://schemas.microsoft.com/office/powerpoint/2010/main" val="96960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34297A6-7FAD-B18A-EAFE-652E5D5A0D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v-SE" altLang="sv-SE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55283A9-7711-C9AF-C7CE-ED53D0299E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v-SE" altLang="sv-SE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DD510D2-0D67-53F2-B16D-0221CF0FA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89281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0" name="Rectangle 5149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ubrik 1">
            <a:extLst>
              <a:ext uri="{FF2B5EF4-FFF2-40B4-BE49-F238E27FC236}">
                <a16:creationId xmlns:a16="http://schemas.microsoft.com/office/drawing/2014/main" id="{5CBFEA72-EFFF-7E03-AAF2-A101A67B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sv-SE" sz="5200" dirty="0"/>
              <a:t>The Pale</a:t>
            </a:r>
          </a:p>
        </p:txBody>
      </p:sp>
      <p:sp>
        <p:nvSpPr>
          <p:cNvPr id="5145" name="Content Placeholder 5136">
            <a:extLst>
              <a:ext uri="{FF2B5EF4-FFF2-40B4-BE49-F238E27FC236}">
                <a16:creationId xmlns:a16="http://schemas.microsoft.com/office/drawing/2014/main" id="{BD78609E-3A5F-E742-BE1A-C1E0AF6F4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461" y="4072045"/>
            <a:ext cx="4984813" cy="205728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1835 - 1917</a:t>
            </a:r>
          </a:p>
        </p:txBody>
      </p:sp>
      <p:pic>
        <p:nvPicPr>
          <p:cNvPr id="5124" name="Picture 2" descr="C:\Users\Prosodia\Documents\jiddisch ny\föreläsningsmatr\palemap.jpg">
            <a:extLst>
              <a:ext uri="{FF2B5EF4-FFF2-40B4-BE49-F238E27FC236}">
                <a16:creationId xmlns:a16="http://schemas.microsoft.com/office/drawing/2014/main" id="{C41FC45F-0719-1CB5-F0DF-5725E54C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4" b="17206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FFB7FBC-C885-4B1F-CDFB-392198219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pPr eaLnBrk="1" hangingPunct="1"/>
            <a:r>
              <a:rPr lang="he-IL" altLang="sv-SE" sz="3700" dirty="0"/>
              <a:t>אין </a:t>
            </a:r>
            <a:r>
              <a:rPr lang="he-IL" altLang="sv-SE" sz="3700" dirty="0" err="1"/>
              <a:t>דער</a:t>
            </a:r>
            <a:r>
              <a:rPr lang="he-IL" altLang="sv-SE" sz="3700" dirty="0"/>
              <a:t> </a:t>
            </a:r>
            <a:r>
              <a:rPr lang="he-IL" altLang="sv-SE" sz="3700" dirty="0" err="1"/>
              <a:t>שטעטל</a:t>
            </a:r>
            <a:r>
              <a:rPr lang="he-IL" altLang="sv-SE" sz="3700" dirty="0"/>
              <a:t>        </a:t>
            </a:r>
            <a:r>
              <a:rPr lang="sv-SE" altLang="sv-SE" sz="3700" dirty="0"/>
              <a:t>                    	I </a:t>
            </a:r>
            <a:r>
              <a:rPr lang="sv-SE" altLang="sv-SE" sz="3700" dirty="0" err="1"/>
              <a:t>shtetl</a:t>
            </a:r>
            <a:endParaRPr lang="sv-SE" altLang="sv-SE" sz="3700" dirty="0"/>
          </a:p>
        </p:txBody>
      </p:sp>
      <p:pic>
        <p:nvPicPr>
          <p:cNvPr id="6148" name="Picture 4" descr="11">
            <a:extLst>
              <a:ext uri="{FF2B5EF4-FFF2-40B4-BE49-F238E27FC236}">
                <a16:creationId xmlns:a16="http://schemas.microsoft.com/office/drawing/2014/main" id="{09F4CB00-D27C-30B2-38CE-DEFA7EE3E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r="29541" b="1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F14DCB10-47CD-7135-325D-AB45F782D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eaLnBrk="1" hangingPunct="1"/>
            <a:endParaRPr lang="sv-SE" altLang="sv-SE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family">
            <a:extLst>
              <a:ext uri="{FF2B5EF4-FFF2-40B4-BE49-F238E27FC236}">
                <a16:creationId xmlns:a16="http://schemas.microsoft.com/office/drawing/2014/main" id="{0FF17D1A-61EE-C10A-123C-5CED0DE5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909639"/>
            <a:ext cx="66675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7">
            <a:extLst>
              <a:ext uri="{FF2B5EF4-FFF2-40B4-BE49-F238E27FC236}">
                <a16:creationId xmlns:a16="http://schemas.microsoft.com/office/drawing/2014/main" id="{ED4F1C3E-7D9E-3DB8-A5BC-8E69FAD08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188913"/>
            <a:ext cx="4249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sv-SE" sz="2800"/>
              <a:t>משפּחה        </a:t>
            </a:r>
            <a:r>
              <a:rPr lang="sv-SE" altLang="sv-SE" sz="2800"/>
              <a:t>    mishpoche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>
            <a:extLst>
              <a:ext uri="{FF2B5EF4-FFF2-40B4-BE49-F238E27FC236}">
                <a16:creationId xmlns:a16="http://schemas.microsoft.com/office/drawing/2014/main" id="{EC374D9C-795B-B43D-1A0F-CF09FB57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10243" name="Picture 2" descr="C:\Users\Prosodia\Desktop\800px-Brooklyn_Posters_1.jpg">
            <a:extLst>
              <a:ext uri="{FF2B5EF4-FFF2-40B4-BE49-F238E27FC236}">
                <a16:creationId xmlns:a16="http://schemas.microsoft.com/office/drawing/2014/main" id="{16EC5D4A-6092-7E7B-036C-9D5E181425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476251"/>
            <a:ext cx="8497887" cy="637381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ubrik 1">
            <a:extLst>
              <a:ext uri="{FF2B5EF4-FFF2-40B4-BE49-F238E27FC236}">
                <a16:creationId xmlns:a16="http://schemas.microsoft.com/office/drawing/2014/main" id="{363C31C9-A6AA-714E-A177-E7D089442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506539"/>
            <a:ext cx="8229600" cy="1470025"/>
          </a:xfrm>
        </p:spPr>
        <p:txBody>
          <a:bodyPr/>
          <a:lstStyle/>
          <a:p>
            <a:endParaRPr lang="sv-SE" altLang="sv-SE"/>
          </a:p>
        </p:txBody>
      </p:sp>
      <p:sp>
        <p:nvSpPr>
          <p:cNvPr id="25602" name="Underrubrik 2">
            <a:extLst>
              <a:ext uri="{FF2B5EF4-FFF2-40B4-BE49-F238E27FC236}">
                <a16:creationId xmlns:a16="http://schemas.microsoft.com/office/drawing/2014/main" id="{3D7FCC71-E634-FA48-8697-55ADA309A1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25603" name="Bildobjekt 3" descr="barry sisters.jpg">
            <a:hlinkClick r:id="rId4"/>
            <a:extLst>
              <a:ext uri="{FF2B5EF4-FFF2-40B4-BE49-F238E27FC236}">
                <a16:creationId xmlns:a16="http://schemas.microsoft.com/office/drawing/2014/main" id="{A93223DC-1B20-3B42-8168-BD7FEBBA7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401639"/>
            <a:ext cx="11522076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3" descr="barry sisters.jpg">
            <a:hlinkClick r:id="rId6"/>
            <a:extLst>
              <a:ext uri="{FF2B5EF4-FFF2-40B4-BE49-F238E27FC236}">
                <a16:creationId xmlns:a16="http://schemas.microsoft.com/office/drawing/2014/main" id="{B3043820-DE10-CA45-B567-BE1C3B68E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401638"/>
            <a:ext cx="11522076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nlinemedia 2" descr="Barry Sisters- Bei mir bisti sheyn">
            <a:hlinkClick r:id="" action="ppaction://media"/>
            <a:extLst>
              <a:ext uri="{FF2B5EF4-FFF2-40B4-BE49-F238E27FC236}">
                <a16:creationId xmlns:a16="http://schemas.microsoft.com/office/drawing/2014/main" id="{C072D172-0FB8-194E-9093-DF378A64A6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511824" y="401636"/>
            <a:ext cx="2540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ktangel 2">
            <a:extLst>
              <a:ext uri="{FF2B5EF4-FFF2-40B4-BE49-F238E27FC236}">
                <a16:creationId xmlns:a16="http://schemas.microsoft.com/office/drawing/2014/main" id="{54DBF3B8-166F-D144-BCBE-DFA8AC64C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88913"/>
            <a:ext cx="82089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2000" b="1">
                <a:latin typeface="Arial" panose="020B0604020202020204" pitchFamily="34" charset="0"/>
                <a:cs typeface="Times New Roman" panose="02020603050405020304" pitchFamily="18" charset="0"/>
                <a:hlinkClick r:id="rId2"/>
              </a:rPr>
              <a:t>Jag tycker du är vacker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200" i="1">
                <a:latin typeface="Arial" panose="020B0604020202020204" pitchFamily="34" charset="0"/>
                <a:cs typeface="Times New Roman" panose="02020603050405020304" pitchFamily="18" charset="0"/>
              </a:rPr>
              <a:t>Översättning: Lennart Kerbel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Om du är svart som en tatar,             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om du har ögon som en katt,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och om du haltar lite,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har fötter av trä,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så säger jag att jag struntar i det.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Och om du har ett fånigt leende,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och om du har Vai-zo-sos* förstånd,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om du är vild som en indian,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är en galitsianer,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så säger jag att jag struntar i det,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jag ska snart säga varför.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800" b="1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400" b="1" i="1">
                <a:latin typeface="Arial" panose="020B0604020202020204" pitchFamily="34" charset="0"/>
              </a:rPr>
              <a:t>Refräng: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Jag tycker du är vacker,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jag tycker du har charm,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du är den enda för mig i världen.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sv-SE" sz="2000">
                <a:latin typeface="Arial" panose="020B0604020202020204" pitchFamily="34" charset="0"/>
                <a:cs typeface="Times New Roman" panose="02020603050405020304" pitchFamily="18" charset="0"/>
              </a:rPr>
              <a:t>			</a:t>
            </a:r>
            <a:r>
              <a:rPr lang="de-DE" altLang="sv-SE" sz="2000" b="1">
                <a:latin typeface="Arial" panose="020B0604020202020204" pitchFamily="34" charset="0"/>
                <a:cs typeface="Times New Roman" panose="02020603050405020304" pitchFamily="18" charset="0"/>
              </a:rPr>
              <a:t>Bai mir bistu shein,</a:t>
            </a:r>
            <a:endParaRPr lang="sv-SE" altLang="sv-SE" sz="8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sv-SE" sz="2000" b="1">
                <a:latin typeface="Arial" panose="020B0604020202020204" pitchFamily="34" charset="0"/>
                <a:cs typeface="Times New Roman" panose="02020603050405020304" pitchFamily="18" charset="0"/>
              </a:rPr>
              <a:t>			bai mir hostu chein,</a:t>
            </a:r>
            <a:endParaRPr lang="sv-SE" altLang="sv-SE" sz="8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sv-SE" sz="2000" b="1">
                <a:latin typeface="Arial" panose="020B0604020202020204" pitchFamily="34" charset="0"/>
                <a:cs typeface="Times New Roman" panose="02020603050405020304" pitchFamily="18" charset="0"/>
              </a:rPr>
              <a:t>			bist eine bai mir in der velt.</a:t>
            </a:r>
            <a:endParaRPr lang="de-DE" altLang="sv-SE" sz="2800" b="1">
              <a:latin typeface="Arial" panose="020B0604020202020204" pitchFamily="34" charset="0"/>
            </a:endParaRPr>
          </a:p>
        </p:txBody>
      </p:sp>
      <p:sp>
        <p:nvSpPr>
          <p:cNvPr id="24578" name="textruta 3">
            <a:extLst>
              <a:ext uri="{FF2B5EF4-FFF2-40B4-BE49-F238E27FC236}">
                <a16:creationId xmlns:a16="http://schemas.microsoft.com/office/drawing/2014/main" id="{127DBA50-0B95-4D4C-899E-FBBD09CF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981076"/>
            <a:ext cx="41052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Du är bra för mig,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du har ”det”,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du är dyrare för mig än pengar.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Många vackra flickor ville ta mig,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men av dem alla valde jag bara dig.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400" b="1" i="1">
                <a:latin typeface="Arial" panose="020B0604020202020204" pitchFamily="34" charset="0"/>
              </a:rPr>
              <a:t>Refräng: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Jag tycker du är vacker,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jag tycker du har charm,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1800">
                <a:latin typeface="Arial" panose="020B0604020202020204" pitchFamily="34" charset="0"/>
                <a:cs typeface="Times New Roman" panose="02020603050405020304" pitchFamily="18" charset="0"/>
              </a:rPr>
              <a:t>du är den enda för mig i världen.</a:t>
            </a: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287</Words>
  <Application>Microsoft Macintosh PowerPoint</Application>
  <PresentationFormat>Bredbild</PresentationFormat>
  <Paragraphs>53</Paragraphs>
  <Slides>9</Slides>
  <Notes>2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Office-tema</vt:lpstr>
      <vt:lpstr>Om jiddisch</vt:lpstr>
      <vt:lpstr>Minoritetsspråksstadgan</vt:lpstr>
      <vt:lpstr>PowerPoint-presentation</vt:lpstr>
      <vt:lpstr>The Pale</vt:lpstr>
      <vt:lpstr>אין דער שטעטל                             I shtetl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Grossman</dc:creator>
  <cp:lastModifiedBy>Paula Grossman</cp:lastModifiedBy>
  <cp:revision>1</cp:revision>
  <dcterms:created xsi:type="dcterms:W3CDTF">2024-11-25T20:14:09Z</dcterms:created>
  <dcterms:modified xsi:type="dcterms:W3CDTF">2024-11-25T20:33:27Z</dcterms:modified>
</cp:coreProperties>
</file>